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notesSlides/notesSlide1.xml" ContentType="application/vnd.openxmlformats-officedocument.presentationml.notesSlide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JF-DATA2\TEACHERS$\Rosehill%202014\LPPA\Parent%20Questionnaire\Survey%20Resul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36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31</c:v>
                </c:pt>
                <c:pt idx="1">
                  <c:v>4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33</c:v>
                </c:pt>
                <c:pt idx="1">
                  <c:v>2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Sheet1!$B$5:$D$5</c:f>
              <c:numCache>
                <c:formatCode>General</c:formatCode>
                <c:ptCount val="3"/>
                <c:pt idx="0">
                  <c:v>22</c:v>
                </c:pt>
                <c:pt idx="1">
                  <c:v>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Sheet1!$B$6:$D$6</c:f>
              <c:numCache>
                <c:formatCode>General</c:formatCode>
                <c:ptCount val="3"/>
                <c:pt idx="0">
                  <c:v>34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Sheet1!$B$7:$D$7</c:f>
              <c:numCache>
                <c:formatCode>General</c:formatCode>
                <c:ptCount val="3"/>
                <c:pt idx="0">
                  <c:v>34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Sheet1!$B$8:$D$8</c:f>
              <c:numCache>
                <c:formatCode>General</c:formatCode>
                <c:ptCount val="3"/>
                <c:pt idx="0">
                  <c:v>29</c:v>
                </c:pt>
                <c:pt idx="1">
                  <c:v>6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Sheet1!$B$9:$D$9</c:f>
              <c:numCache>
                <c:formatCode>General</c:formatCode>
                <c:ptCount val="3"/>
                <c:pt idx="0">
                  <c:v>32</c:v>
                </c:pt>
                <c:pt idx="1">
                  <c:v>3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Sheet1!$B$10:$D$10</c:f>
              <c:numCache>
                <c:formatCode>General</c:formatCode>
                <c:ptCount val="3"/>
                <c:pt idx="0">
                  <c:v>32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Sheet1!$B$11:$D$11</c:f>
              <c:numCache>
                <c:formatCode>General</c:formatCode>
                <c:ptCount val="3"/>
                <c:pt idx="0">
                  <c:v>21</c:v>
                </c:pt>
                <c:pt idx="1">
                  <c:v>12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Sheet1!$B$12:$D$12</c:f>
              <c:numCache>
                <c:formatCode>General</c:formatCode>
                <c:ptCount val="3"/>
                <c:pt idx="0">
                  <c:v>28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Sheet1!$B$13:$D$13</c:f>
              <c:numCache>
                <c:formatCode>General</c:formatCode>
                <c:ptCount val="3"/>
                <c:pt idx="0">
                  <c:v>32</c:v>
                </c:pt>
                <c:pt idx="1">
                  <c:v>3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Sheet1!$B$14:$D$14</c:f>
              <c:numCache>
                <c:formatCode>General</c:formatCode>
                <c:ptCount val="3"/>
                <c:pt idx="0">
                  <c:v>32</c:v>
                </c:pt>
                <c:pt idx="1">
                  <c:v>3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Sheet1!$B$15:$D$15</c:f>
              <c:numCache>
                <c:formatCode>General</c:formatCode>
                <c:ptCount val="3"/>
                <c:pt idx="0">
                  <c:v>34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Sheet1!$B$17:$D$17</c:f>
              <c:numCache>
                <c:formatCode>General</c:formatCode>
                <c:ptCount val="3"/>
                <c:pt idx="0">
                  <c:v>32</c:v>
                </c:pt>
                <c:pt idx="1">
                  <c:v>1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Sheet1!$B$18:$D$18</c:f>
              <c:numCache>
                <c:formatCode>General</c:formatCode>
                <c:ptCount val="3"/>
                <c:pt idx="0">
                  <c:v>31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agree</c:v>
                </c:pt>
                <c:pt idx="1">
                  <c:v>don’t know/not sure</c:v>
                </c:pt>
                <c:pt idx="2">
                  <c:v>disagree</c:v>
                </c:pt>
              </c:strCache>
            </c:strRef>
          </c:cat>
          <c:val>
            <c:numRef>
              <c:f>Sheet1!$B$19:$D$19</c:f>
              <c:numCache>
                <c:formatCode>General</c:formatCode>
                <c:ptCount val="3"/>
                <c:pt idx="0">
                  <c:v>29</c:v>
                </c:pt>
                <c:pt idx="1">
                  <c:v>6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D4304C-BE63-4823-AB48-3D2BADF9FE99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3DEFBC-1C05-4077-8BD7-3BB4F5EC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765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3DEFBC-1C05-4077-8BD7-3BB4F5EC100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835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653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342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291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899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387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276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766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836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675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876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701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5E0D3-AA7E-4041-8501-F16435C1CD0F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778B0-3D31-4DC0-9A6E-BCBDA00A2A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823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5.xml"/><Relationship Id="rId4" Type="http://schemas.openxmlformats.org/officeDocument/2006/relationships/chart" Target="../charts/char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7.xml"/><Relationship Id="rId4" Type="http://schemas.openxmlformats.org/officeDocument/2006/relationships/chart" Target="../charts/char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68593" y="19994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/>
              <a:t>Rosehill</a:t>
            </a:r>
            <a:r>
              <a:rPr lang="en-GB" b="1" dirty="0" smtClean="0"/>
              <a:t> Nursery and Infant School</a:t>
            </a:r>
          </a:p>
          <a:p>
            <a:pPr algn="ctr"/>
            <a:r>
              <a:rPr lang="en-GB" b="1" dirty="0" smtClean="0"/>
              <a:t>2015 Parent Survey Results in Support of LPPA</a:t>
            </a:r>
            <a:endParaRPr lang="en-GB" b="1" dirty="0"/>
          </a:p>
        </p:txBody>
      </p:sp>
      <p:pic>
        <p:nvPicPr>
          <p:cNvPr id="5" name="Picture 4" descr="St James Rosehill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3" y="199944"/>
            <a:ext cx="97536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2121724"/>
              </p:ext>
            </p:extLst>
          </p:nvPr>
        </p:nvGraphicFramePr>
        <p:xfrm>
          <a:off x="375077" y="1679934"/>
          <a:ext cx="3187030" cy="18925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9756" y="1249047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Q1: Do you find the school has a welcoming atmosphere when you arrive?</a:t>
            </a:r>
            <a:endParaRPr lang="en-GB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642583" y="1249047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Q2 : Do you feel you are kept up to date with day to day information about the school and events taking place in school?</a:t>
            </a:r>
            <a:endParaRPr lang="en-GB" sz="1100" dirty="0"/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7814797"/>
              </p:ext>
            </p:extLst>
          </p:nvPr>
        </p:nvGraphicFramePr>
        <p:xfrm>
          <a:off x="5099426" y="1679934"/>
          <a:ext cx="2646040" cy="1947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7249" y="4005064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Q3 : Do you feel the school communicate effectively with you through telephone, websites and letters </a:t>
            </a:r>
            <a:r>
              <a:rPr lang="en-GB" sz="1100" dirty="0" err="1" smtClean="0"/>
              <a:t>etc</a:t>
            </a:r>
            <a:r>
              <a:rPr lang="en-GB" sz="1100" dirty="0" smtClean="0"/>
              <a:t>?</a:t>
            </a:r>
            <a:endParaRPr lang="en-GB" sz="1100" dirty="0"/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0727287"/>
              </p:ext>
            </p:extLst>
          </p:nvPr>
        </p:nvGraphicFramePr>
        <p:xfrm>
          <a:off x="179512" y="4581128"/>
          <a:ext cx="3150096" cy="1875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355976" y="4021056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Q4 : Do you think the school website provides enough information about the school?</a:t>
            </a:r>
            <a:endParaRPr lang="en-GB" sz="1100" dirty="0"/>
          </a:p>
        </p:txBody>
      </p:sp>
      <p:graphicFrame>
        <p:nvGraphicFramePr>
          <p:cNvPr id="15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9002479"/>
              </p:ext>
            </p:extLst>
          </p:nvPr>
        </p:nvGraphicFramePr>
        <p:xfrm>
          <a:off x="4848912" y="4220507"/>
          <a:ext cx="3179471" cy="2395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259956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68593" y="19994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/>
              <a:t>Rosehill</a:t>
            </a:r>
            <a:r>
              <a:rPr lang="en-GB" b="1" dirty="0" smtClean="0"/>
              <a:t> Nursery and Infant School</a:t>
            </a:r>
          </a:p>
          <a:p>
            <a:pPr algn="ctr"/>
            <a:r>
              <a:rPr lang="en-GB" b="1" dirty="0" smtClean="0"/>
              <a:t>2015 Parent Survey Results </a:t>
            </a:r>
            <a:r>
              <a:rPr lang="en-GB" b="1" dirty="0" smtClean="0"/>
              <a:t>in Support of LPPA</a:t>
            </a:r>
            <a:endParaRPr lang="en-GB" b="1" dirty="0"/>
          </a:p>
        </p:txBody>
      </p:sp>
      <p:pic>
        <p:nvPicPr>
          <p:cNvPr id="5" name="Picture 4" descr="St James Rosehill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3" y="199944"/>
            <a:ext cx="97536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756" y="1268760"/>
            <a:ext cx="38376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Q5 :Do you feel supported when your child starts school?</a:t>
            </a:r>
            <a:endParaRPr lang="en-GB" sz="11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6206776"/>
              </p:ext>
            </p:extLst>
          </p:nvPr>
        </p:nvGraphicFramePr>
        <p:xfrm>
          <a:off x="179512" y="1699647"/>
          <a:ext cx="3707918" cy="19356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848913" y="1268760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Q6 : Do you feel the school helped your child settle effectively into school life/routine?</a:t>
            </a:r>
            <a:endParaRPr lang="en-GB" sz="11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6942139"/>
              </p:ext>
            </p:extLst>
          </p:nvPr>
        </p:nvGraphicFramePr>
        <p:xfrm>
          <a:off x="5156697" y="1699647"/>
          <a:ext cx="3222104" cy="2019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3933056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Q7  : Do you think there are enough parent consultations in the school year and they are informative?</a:t>
            </a:r>
            <a:endParaRPr lang="en-GB" sz="1100" dirty="0"/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5942304"/>
              </p:ext>
            </p:extLst>
          </p:nvPr>
        </p:nvGraphicFramePr>
        <p:xfrm>
          <a:off x="518303" y="4533220"/>
          <a:ext cx="3045586" cy="1992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833749" y="3933056"/>
            <a:ext cx="38376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Q8 : Do you feel the school provides appropriate resources and materials to support your child’s learning at home e.g. homework/reading books?</a:t>
            </a:r>
            <a:endParaRPr lang="en-GB" sz="1100" dirty="0"/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1592771"/>
              </p:ext>
            </p:extLst>
          </p:nvPr>
        </p:nvGraphicFramePr>
        <p:xfrm>
          <a:off x="5192700" y="4533219"/>
          <a:ext cx="3195723" cy="2394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938899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8593" y="19994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/>
              <a:t>Rosehill</a:t>
            </a:r>
            <a:r>
              <a:rPr lang="en-GB" b="1" dirty="0" smtClean="0"/>
              <a:t> Nursery and Infant School</a:t>
            </a:r>
          </a:p>
          <a:p>
            <a:pPr algn="ctr"/>
            <a:r>
              <a:rPr lang="en-GB" b="1" dirty="0" smtClean="0"/>
              <a:t>2015 Parent Survey Results </a:t>
            </a:r>
            <a:r>
              <a:rPr lang="en-GB" b="1" dirty="0" smtClean="0"/>
              <a:t>in Support of LPPA</a:t>
            </a:r>
            <a:endParaRPr lang="en-GB" b="1" dirty="0"/>
          </a:p>
        </p:txBody>
      </p:sp>
      <p:pic>
        <p:nvPicPr>
          <p:cNvPr id="3" name="Picture 2" descr="St James Rosehill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3" y="199944"/>
            <a:ext cx="97536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756" y="1268760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Q9 : Do you feel the school provides enough bi-lingual support for consultations/meetings and general information?</a:t>
            </a:r>
            <a:endParaRPr lang="en-GB" sz="11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3902475"/>
              </p:ext>
            </p:extLst>
          </p:nvPr>
        </p:nvGraphicFramePr>
        <p:xfrm>
          <a:off x="179512" y="1699647"/>
          <a:ext cx="2862064" cy="2163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44008" y="1241421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Q10 : Have you had access to the school prospectus and policies?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4903416"/>
              </p:ext>
            </p:extLst>
          </p:nvPr>
        </p:nvGraphicFramePr>
        <p:xfrm>
          <a:off x="5077558" y="1643677"/>
          <a:ext cx="2970571" cy="2235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1520" y="4005064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Q11 : Are you aware of the school’s policies and procedures regarding behaviour, attendance and starting school?</a:t>
            </a: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5095992"/>
              </p:ext>
            </p:extLst>
          </p:nvPr>
        </p:nvGraphicFramePr>
        <p:xfrm>
          <a:off x="283390" y="4452300"/>
          <a:ext cx="2970571" cy="1947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510577" y="4005063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Q12 : Is there appropriate support and information provided for when your child leaves school?</a:t>
            </a:r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6392491"/>
              </p:ext>
            </p:extLst>
          </p:nvPr>
        </p:nvGraphicFramePr>
        <p:xfrm>
          <a:off x="5292080" y="4435951"/>
          <a:ext cx="2887714" cy="2276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675896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8593" y="19994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/>
              <a:t>Rosehill</a:t>
            </a:r>
            <a:r>
              <a:rPr lang="en-GB" b="1" dirty="0" smtClean="0"/>
              <a:t> Nursery and Infant School</a:t>
            </a:r>
          </a:p>
          <a:p>
            <a:pPr algn="ctr"/>
            <a:r>
              <a:rPr lang="en-GB" b="1" dirty="0" smtClean="0"/>
              <a:t>2015 Parent Survey Results </a:t>
            </a:r>
            <a:r>
              <a:rPr lang="en-GB" b="1" dirty="0" smtClean="0"/>
              <a:t>in Support of LPPA</a:t>
            </a:r>
            <a:endParaRPr lang="en-GB" b="1" dirty="0"/>
          </a:p>
        </p:txBody>
      </p:sp>
      <p:pic>
        <p:nvPicPr>
          <p:cNvPr id="3" name="Picture 2" descr="St James Rosehill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3" y="199944"/>
            <a:ext cx="97536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1241420"/>
            <a:ext cx="38376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Q13 Do you feel the school provides good quality courses and activities for you to support your own and your child’s development?</a:t>
            </a: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5055852"/>
              </p:ext>
            </p:extLst>
          </p:nvPr>
        </p:nvGraphicFramePr>
        <p:xfrm>
          <a:off x="755576" y="1841584"/>
          <a:ext cx="2562913" cy="2019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716016" y="1241420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Q14 : Do you find parents meetings such as reading, phonics and maths meetings informative about your child’s learning?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766952"/>
              </p:ext>
            </p:extLst>
          </p:nvPr>
        </p:nvGraphicFramePr>
        <p:xfrm>
          <a:off x="5148064" y="1841584"/>
          <a:ext cx="2737800" cy="17887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87257" y="3933056"/>
            <a:ext cx="38376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Q15 : Are there any courses you feel would help to support your own and your child’s development?</a:t>
            </a:r>
          </a:p>
          <a:p>
            <a:endParaRPr lang="en-GB" sz="1100" dirty="0" smtClean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12784"/>
              </p:ext>
            </p:extLst>
          </p:nvPr>
        </p:nvGraphicFramePr>
        <p:xfrm>
          <a:off x="698593" y="4653136"/>
          <a:ext cx="2540000" cy="952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4000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english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confidence building for children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drama club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art club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maths and phonics support for parents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716016" y="3811448"/>
            <a:ext cx="38376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Q16 : Do you feel the school celebrates the culture and community through family trips and celebratory events in school?</a:t>
            </a:r>
          </a:p>
          <a:p>
            <a:endParaRPr lang="en-GB" sz="1100" dirty="0" smtClean="0"/>
          </a:p>
        </p:txBody>
      </p: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2262886"/>
              </p:ext>
            </p:extLst>
          </p:nvPr>
        </p:nvGraphicFramePr>
        <p:xfrm>
          <a:off x="5364088" y="4305194"/>
          <a:ext cx="2975679" cy="2160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521402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8593" y="19994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/>
              <a:t>Rosehill</a:t>
            </a:r>
            <a:r>
              <a:rPr lang="en-GB" b="1" dirty="0" smtClean="0"/>
              <a:t> Nursery and Infant School</a:t>
            </a:r>
          </a:p>
          <a:p>
            <a:pPr algn="ctr"/>
            <a:r>
              <a:rPr lang="en-GB" b="1" dirty="0" smtClean="0"/>
              <a:t>2015 Parent </a:t>
            </a:r>
            <a:r>
              <a:rPr lang="en-GB" b="1" smtClean="0"/>
              <a:t>Survey Results </a:t>
            </a:r>
            <a:r>
              <a:rPr lang="en-GB" b="1" smtClean="0"/>
              <a:t>in Support of LPPA</a:t>
            </a:r>
            <a:endParaRPr lang="en-GB" b="1" dirty="0"/>
          </a:p>
        </p:txBody>
      </p:sp>
      <p:pic>
        <p:nvPicPr>
          <p:cNvPr id="3" name="Picture 2" descr="St James Rosehill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3" y="199944"/>
            <a:ext cx="97536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756" y="1268760"/>
            <a:ext cx="38376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Q17 : Do you find courses and clubs such as family learning, </a:t>
            </a:r>
            <a:r>
              <a:rPr lang="en-GB" sz="1100" dirty="0" err="1" smtClean="0"/>
              <a:t>Arzoo</a:t>
            </a:r>
            <a:r>
              <a:rPr lang="en-GB" sz="1100" dirty="0" smtClean="0"/>
              <a:t> and IT club helpful?</a:t>
            </a:r>
            <a:endParaRPr lang="en-GB" sz="1100" dirty="0"/>
          </a:p>
        </p:txBody>
      </p:sp>
      <p:sp>
        <p:nvSpPr>
          <p:cNvPr id="5" name="TextBox 4"/>
          <p:cNvSpPr txBox="1"/>
          <p:nvPr/>
        </p:nvSpPr>
        <p:spPr>
          <a:xfrm>
            <a:off x="4848913" y="1268760"/>
            <a:ext cx="38376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Q18 : Do you feel the school provides good arrangements to access adult learning courses such as </a:t>
            </a:r>
            <a:r>
              <a:rPr lang="en-GB" sz="1100" dirty="0" err="1" smtClean="0"/>
              <a:t>Arzoo</a:t>
            </a:r>
            <a:r>
              <a:rPr lang="en-GB" sz="1100" dirty="0" smtClean="0"/>
              <a:t>, </a:t>
            </a:r>
            <a:r>
              <a:rPr lang="en-GB" sz="1100" dirty="0" err="1" smtClean="0"/>
              <a:t>Creche</a:t>
            </a:r>
            <a:r>
              <a:rPr lang="en-GB" sz="1100" dirty="0" smtClean="0"/>
              <a:t> and low cost clubs?</a:t>
            </a:r>
            <a:endParaRPr lang="en-GB" sz="11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9467443"/>
              </p:ext>
            </p:extLst>
          </p:nvPr>
        </p:nvGraphicFramePr>
        <p:xfrm>
          <a:off x="251520" y="1595111"/>
          <a:ext cx="2970571" cy="2235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8419444"/>
              </p:ext>
            </p:extLst>
          </p:nvPr>
        </p:nvGraphicFramePr>
        <p:xfrm>
          <a:off x="5282463" y="1895711"/>
          <a:ext cx="2970571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520330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420</Words>
  <Application>Microsoft Office PowerPoint</Application>
  <PresentationFormat>On-screen Show (4:3)</PresentationFormat>
  <Paragraphs>34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Any Authorised User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Thompson</dc:creator>
  <cp:lastModifiedBy>Claire Thompson</cp:lastModifiedBy>
  <cp:revision>7</cp:revision>
  <cp:lastPrinted>2015-05-07T12:31:27Z</cp:lastPrinted>
  <dcterms:created xsi:type="dcterms:W3CDTF">2015-05-07T11:27:18Z</dcterms:created>
  <dcterms:modified xsi:type="dcterms:W3CDTF">2015-05-07T12:40:40Z</dcterms:modified>
</cp:coreProperties>
</file>